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407" r:id="rId4"/>
    <p:sldId id="408" r:id="rId5"/>
    <p:sldId id="439" r:id="rId6"/>
    <p:sldId id="437" r:id="rId7"/>
    <p:sldId id="434" r:id="rId8"/>
    <p:sldId id="433" r:id="rId9"/>
    <p:sldId id="436" r:id="rId10"/>
    <p:sldId id="373" r:id="rId11"/>
    <p:sldId id="35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3" r:id="rId22"/>
    <p:sldId id="424" r:id="rId23"/>
    <p:sldId id="426" r:id="rId24"/>
    <p:sldId id="427" r:id="rId25"/>
    <p:sldId id="430" r:id="rId26"/>
    <p:sldId id="429" r:id="rId27"/>
    <p:sldId id="428" r:id="rId28"/>
    <p:sldId id="440" r:id="rId29"/>
    <p:sldId id="331" r:id="rId30"/>
    <p:sldId id="298" r:id="rId31"/>
    <p:sldId id="284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14" y="5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FD3CA8AC-C02D-4287-8B4F-6296932D8F3E}"/>
    <pc:docChg chg="addSld delSld modSld">
      <pc:chgData name="Wittman, Barry" userId="bff186cd-6ce8-41ba-8e8c-e85cdef216de" providerId="ADAL" clId="{FD3CA8AC-C02D-4287-8B4F-6296932D8F3E}" dt="2024-09-05T14:55:02.530" v="17" actId="20577"/>
      <pc:docMkLst>
        <pc:docMk/>
      </pc:docMkLst>
      <pc:sldChg chg="modSp">
        <pc:chgData name="Wittman, Barry" userId="bff186cd-6ce8-41ba-8e8c-e85cdef216de" providerId="ADAL" clId="{FD3CA8AC-C02D-4287-8B4F-6296932D8F3E}" dt="2024-09-05T14:53:28.851" v="7" actId="20577"/>
        <pc:sldMkLst>
          <pc:docMk/>
          <pc:sldMk cId="0" sldId="256"/>
        </pc:sldMkLst>
        <pc:spChg chg="mod">
          <ac:chgData name="Wittman, Barry" userId="bff186cd-6ce8-41ba-8e8c-e85cdef216de" providerId="ADAL" clId="{FD3CA8AC-C02D-4287-8B4F-6296932D8F3E}" dt="2024-09-05T14:53:28.85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add setBg">
        <pc:chgData name="Wittman, Barry" userId="bff186cd-6ce8-41ba-8e8c-e85cdef216de" providerId="ADAL" clId="{FD3CA8AC-C02D-4287-8B4F-6296932D8F3E}" dt="2024-09-05T14:54:45.769" v="11"/>
        <pc:sldMkLst>
          <pc:docMk/>
          <pc:sldMk cId="2257703110" sldId="284"/>
        </pc:sldMkLst>
      </pc:sldChg>
      <pc:sldChg chg="modSp modAnim">
        <pc:chgData name="Wittman, Barry" userId="bff186cd-6ce8-41ba-8e8c-e85cdef216de" providerId="ADAL" clId="{FD3CA8AC-C02D-4287-8B4F-6296932D8F3E}" dt="2024-09-05T14:55:02.530" v="17" actId="20577"/>
        <pc:sldMkLst>
          <pc:docMk/>
          <pc:sldMk cId="0" sldId="297"/>
        </pc:sldMkLst>
        <pc:spChg chg="mod">
          <ac:chgData name="Wittman, Barry" userId="bff186cd-6ce8-41ba-8e8c-e85cdef216de" providerId="ADAL" clId="{FD3CA8AC-C02D-4287-8B4F-6296932D8F3E}" dt="2024-09-05T14:55:02.530" v="17" actId="20577"/>
          <ac:spMkLst>
            <pc:docMk/>
            <pc:sldMk cId="0" sldId="297"/>
            <ac:spMk id="5" creationId="{00000000-0000-0000-0000-000000000000}"/>
          </ac:spMkLst>
        </pc:spChg>
      </pc:sldChg>
      <pc:sldChg chg="del">
        <pc:chgData name="Wittman, Barry" userId="bff186cd-6ce8-41ba-8e8c-e85cdef216de" providerId="ADAL" clId="{FD3CA8AC-C02D-4287-8B4F-6296932D8F3E}" dt="2024-09-05T14:53:37.707" v="8" actId="2696"/>
        <pc:sldMkLst>
          <pc:docMk/>
          <pc:sldMk cId="2368380938" sldId="432"/>
        </pc:sldMkLst>
      </pc:sldChg>
      <pc:sldChg chg="del">
        <pc:chgData name="Wittman, Barry" userId="bff186cd-6ce8-41ba-8e8c-e85cdef216de" providerId="ADAL" clId="{FD3CA8AC-C02D-4287-8B4F-6296932D8F3E}" dt="2024-09-05T14:54:28.157" v="10" actId="2696"/>
        <pc:sldMkLst>
          <pc:docMk/>
          <pc:sldMk cId="3206190317" sldId="44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5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 tight bound for </a:t>
            </a:r>
            <a:r>
              <a:rPr lang="en-US" b="1" i="1" dirty="0"/>
              <a:t>n</a:t>
            </a:r>
            <a:r>
              <a:rPr lang="en-US" baseline="30000" dirty="0"/>
              <a:t>1.1</a:t>
            </a:r>
            <a:r>
              <a:rPr lang="en-US" dirty="0"/>
              <a:t> + 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endParaRPr lang="en-US" dirty="0"/>
          </a:p>
          <a:p>
            <a:r>
              <a:rPr lang="en-US" dirty="0"/>
              <a:t>Give a tight bound for 2</a:t>
            </a:r>
            <a:r>
              <a:rPr lang="en-US" b="1" i="1" baseline="30000" dirty="0"/>
              <a:t>n</a:t>
            </a:r>
            <a:r>
              <a:rPr lang="en-US" baseline="30000" dirty="0"/>
              <a:t> + </a:t>
            </a:r>
            <a:r>
              <a:rPr lang="en-US" b="1" i="1" baseline="30000" dirty="0"/>
              <a:t>a</a:t>
            </a:r>
            <a:r>
              <a:rPr lang="en-US" dirty="0"/>
              <a:t> where </a:t>
            </a:r>
            <a:r>
              <a:rPr lang="en-US" b="1" i="1" dirty="0"/>
              <a:t>a</a:t>
            </a:r>
            <a:r>
              <a:rPr lang="en-US" dirty="0"/>
              <a:t> is a constant</a:t>
            </a:r>
          </a:p>
          <a:p>
            <a:r>
              <a:rPr lang="en-US" dirty="0"/>
              <a:t>Give functions </a:t>
            </a:r>
            <a:r>
              <a:rPr lang="en-US" b="1" i="1" dirty="0"/>
              <a:t>f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b="1" i="1" dirty="0"/>
              <a:t>f</a:t>
            </a:r>
            <a:r>
              <a:rPr lang="en-US" baseline="-25000" dirty="0"/>
              <a:t>2</a:t>
            </a:r>
            <a:r>
              <a:rPr lang="en-US" dirty="0"/>
              <a:t> such that </a:t>
            </a:r>
            <a:r>
              <a:rPr lang="en-US" b="1" i="1" dirty="0"/>
              <a:t>f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and </a:t>
            </a:r>
            <a:r>
              <a:rPr lang="en-US" b="1" i="1" dirty="0"/>
              <a:t>f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are O(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but </a:t>
            </a:r>
            <a:r>
              <a:rPr lang="en-US" b="1" i="1" dirty="0"/>
              <a:t>f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not O(</a:t>
            </a:r>
            <a:r>
              <a:rPr lang="en-US" b="1" i="1" dirty="0"/>
              <a:t>f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93870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approaches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If you can model a segment of code as a series of numbers, a few equations might help you make sense of them</a:t>
                </a:r>
              </a:p>
              <a:p>
                <a:pPr lvl="1"/>
                <a:r>
                  <a:rPr lang="en-US" dirty="0"/>
                  <a:t>Arithmetic series: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Geometric series: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lvl="2"/>
                <a:r>
                  <a:rPr lang="en-US" dirty="0"/>
                  <a:t>and the bound depends on </a:t>
                </a:r>
                <a:r>
                  <a:rPr lang="en-US" i="1" dirty="0"/>
                  <a:t>r</a:t>
                </a:r>
              </a:p>
              <a:p>
                <a:pPr lvl="1"/>
                <a:r>
                  <a:rPr lang="en-US" dirty="0"/>
                  <a:t>Harmonic series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: 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226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01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196609"/>
          </a:xfrm>
        </p:spPr>
        <p:txBody>
          <a:bodyPr>
            <a:normAutofit/>
          </a:bodyPr>
          <a:lstStyle/>
          <a:p>
            <a:r>
              <a:rPr lang="en-US" dirty="0"/>
              <a:t>From a formal perspective, a type is a set of data values and the operations you can perform on them</a:t>
            </a:r>
          </a:p>
          <a:p>
            <a:pPr marL="11887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460310"/>
              </p:ext>
            </p:extLst>
          </p:nvPr>
        </p:nvGraphicFramePr>
        <p:xfrm>
          <a:off x="609600" y="3048000"/>
          <a:ext cx="10972800" cy="331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3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Type</a:t>
                      </a: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Values</a:t>
                      </a: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Operations</a:t>
                      </a:r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256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00584" marR="100584" marT="50292" marB="50292" anchor="ctr"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Integers</a:t>
                      </a:r>
                      <a:r>
                        <a:rPr lang="en-US" sz="2600" baseline="0" dirty="0"/>
                        <a:t> from </a:t>
                      </a:r>
                      <a:r>
                        <a:rPr lang="en-US" sz="2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-2147483648</a:t>
                      </a:r>
                      <a:r>
                        <a:rPr lang="en-US" sz="2600" baseline="0" dirty="0"/>
                        <a:t> to </a:t>
                      </a:r>
                      <a:r>
                        <a:rPr lang="en-US" sz="2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2147483647</a:t>
                      </a:r>
                      <a:endParaRPr lang="en-US" sz="2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00584" marR="100584" marT="50292" marB="50292" anchor="ctr"/>
                </a:tc>
                <a:tc>
                  <a:txBody>
                    <a:bodyPr/>
                    <a:lstStyle/>
                    <a:p>
                      <a:r>
                        <a:rPr lang="en-US" sz="2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%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&lt;&lt;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&gt;&gt;</a:t>
                      </a:r>
                      <a:r>
                        <a:rPr lang="en-US" sz="2500" dirty="0"/>
                        <a:t>, </a:t>
                      </a:r>
                      <a:r>
                        <a:rPr lang="en-US" sz="2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&gt;&gt;&gt;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&amp;</a:t>
                      </a:r>
                    </a:p>
                  </a:txBody>
                  <a:tcPr marL="100584" marR="100584" marT="50292" marB="5029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100584" marR="100584" marT="50292" marB="50292" anchor="ctr"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Floating points numbers</a:t>
                      </a:r>
                    </a:p>
                  </a:txBody>
                  <a:tcPr marL="100584" marR="100584" marT="50292" marB="50292" anchor="ctr"/>
                </a:tc>
                <a:tc>
                  <a:txBody>
                    <a:bodyPr/>
                    <a:lstStyle/>
                    <a:p>
                      <a:r>
                        <a:rPr lang="en-US" sz="2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%</a:t>
                      </a:r>
                      <a:endParaRPr lang="en-US" sz="2500" dirty="0"/>
                    </a:p>
                  </a:txBody>
                  <a:tcPr marL="100584" marR="100584" marT="50292" marB="5029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5256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</a:p>
                  </a:txBody>
                  <a:tcPr marL="100584" marR="100584" marT="50292" marB="50292" anchor="ctr"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All possible Java </a:t>
                      </a:r>
                      <a:r>
                        <a:rPr lang="en-US" sz="2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en-US" sz="2600" baseline="0" dirty="0"/>
                        <a:t> objects</a:t>
                      </a:r>
                      <a:endParaRPr lang="en-US" sz="2600" dirty="0"/>
                    </a:p>
                  </a:txBody>
                  <a:tcPr marL="100584" marR="100584" marT="50292" marB="50292" anchor="ctr"/>
                </a:tc>
                <a:tc>
                  <a:txBody>
                    <a:bodyPr/>
                    <a:lstStyle/>
                    <a:p>
                      <a:r>
                        <a:rPr lang="en-US" sz="2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2500" dirty="0"/>
                        <a:t>, </a:t>
                      </a:r>
                      <a:r>
                        <a:rPr kumimoji="0" lang="en-US" sz="25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length()</a:t>
                      </a:r>
                      <a:r>
                        <a:rPr lang="en-US" sz="2500" dirty="0"/>
                        <a:t>,</a:t>
                      </a:r>
                      <a:r>
                        <a:rPr kumimoji="0" lang="en-US" sz="2500" b="1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0" lang="en-US" sz="2500" b="1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charAt</a:t>
                      </a:r>
                      <a:r>
                        <a:rPr kumimoji="0" lang="en-US" sz="2500" b="1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2500" dirty="0"/>
                        <a:t>,</a:t>
                      </a:r>
                      <a:r>
                        <a:rPr kumimoji="0" lang="en-US" sz="2500" b="1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substring()</a:t>
                      </a:r>
                      <a:r>
                        <a:rPr lang="en-US" sz="2500" dirty="0"/>
                        <a:t>, etc.</a:t>
                      </a:r>
                    </a:p>
                  </a:txBody>
                  <a:tcPr marL="100584" marR="100584" marT="50292" marB="5029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Wombat</a:t>
                      </a:r>
                    </a:p>
                  </a:txBody>
                  <a:tcPr marL="100584" marR="100584" marT="50292" marB="50292" anchor="ctr"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All possible </a:t>
                      </a:r>
                      <a:r>
                        <a:rPr lang="en-US" sz="2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Wombat</a:t>
                      </a:r>
                      <a:r>
                        <a:rPr lang="en-US" sz="2600" baseline="0" dirty="0"/>
                        <a:t> objects</a:t>
                      </a:r>
                      <a:endParaRPr lang="en-US" sz="2600" dirty="0"/>
                    </a:p>
                  </a:txBody>
                  <a:tcPr marL="100584" marR="100584" marT="50292" marB="50292" anchor="ctr"/>
                </a:tc>
                <a:tc>
                  <a:txBody>
                    <a:bodyPr/>
                    <a:lstStyle/>
                    <a:p>
                      <a:r>
                        <a:rPr lang="en-US" sz="25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toString</a:t>
                      </a:r>
                      <a:r>
                        <a:rPr lang="en-US" sz="2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2500" dirty="0"/>
                        <a:t>, </a:t>
                      </a:r>
                      <a:r>
                        <a:rPr lang="en-US" sz="2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eat()</a:t>
                      </a:r>
                      <a:r>
                        <a:rPr lang="en-US" sz="2500" dirty="0"/>
                        <a:t>, etc.</a:t>
                      </a:r>
                    </a:p>
                  </a:txBody>
                  <a:tcPr marL="100584" marR="100584" marT="50292" marB="5029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20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So, you have a type with operations</a:t>
            </a:r>
          </a:p>
          <a:p>
            <a:r>
              <a:rPr lang="en-US" dirty="0"/>
              <a:t>Do you need to know how those operations are implemented to be able to use them?</a:t>
            </a:r>
          </a:p>
          <a:p>
            <a:r>
              <a:rPr lang="en-US" dirty="0"/>
              <a:t>No!</a:t>
            </a:r>
          </a:p>
          <a:p>
            <a:pPr lvl="1"/>
            <a:r>
              <a:rPr lang="en-US" dirty="0"/>
              <a:t>In fact, in OOP (including Java), the data is usually hidden from you</a:t>
            </a:r>
          </a:p>
          <a:p>
            <a:r>
              <a:rPr lang="en-US" dirty="0"/>
              <a:t>Enter the </a:t>
            </a:r>
            <a:r>
              <a:rPr lang="en-US" b="1" dirty="0"/>
              <a:t>Abstract Data Type</a:t>
            </a:r>
            <a:r>
              <a:rPr lang="en-US" dirty="0"/>
              <a:t> (</a:t>
            </a:r>
            <a:r>
              <a:rPr lang="en-US" b="1" dirty="0"/>
              <a:t>ADT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It </a:t>
            </a:r>
            <a:r>
              <a:rPr lang="en-US"/>
              <a:t>does </a:t>
            </a:r>
            <a:r>
              <a:rPr lang="en-US" i="1"/>
              <a:t>something!</a:t>
            </a:r>
            <a:endParaRPr lang="en-US" i="1" dirty="0"/>
          </a:p>
          <a:p>
            <a:pPr lvl="1"/>
            <a:r>
              <a:rPr lang="en-US" dirty="0"/>
              <a:t>We aren't necessarily concerned with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5018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idea </a:t>
            </a:r>
            <a:r>
              <a:rPr lang="en-US"/>
              <a:t>of a Java </a:t>
            </a:r>
            <a:r>
              <a:rPr lang="en-US" dirty="0"/>
              <a:t>interface has a strong connection to an ADT</a:t>
            </a:r>
          </a:p>
          <a:p>
            <a:r>
              <a:rPr lang="en-US" dirty="0"/>
              <a:t>Let's look at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  <a:r>
              <a:rPr lang="en-US" dirty="0"/>
              <a:t> interface</a:t>
            </a:r>
          </a:p>
          <a:p>
            <a:r>
              <a:rPr lang="en-US" dirty="0"/>
              <a:t>Some of its methods: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add(E element)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add(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index, E element)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clear()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 get(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size()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remove(Object o)</a:t>
            </a:r>
          </a:p>
        </p:txBody>
      </p:sp>
    </p:spTree>
    <p:extLst>
      <p:ext uri="{BB962C8B-B14F-4D97-AF65-F5344CB8AC3E}">
        <p14:creationId xmlns:p14="http://schemas.microsoft.com/office/powerpoint/2010/main" val="13089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lots of different ways of keeping a list of data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 ADT doesn't care how we do it</a:t>
            </a:r>
          </a:p>
          <a:p>
            <a:r>
              <a:rPr lang="en-US" dirty="0"/>
              <a:t>And there are lots of implementations that Java provides: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</a:p>
          <a:p>
            <a:r>
              <a:rPr lang="en-US" dirty="0"/>
              <a:t>You can use whichever you think best suits your task in terms of efficiency</a:t>
            </a:r>
          </a:p>
        </p:txBody>
      </p:sp>
    </p:spTree>
    <p:extLst>
      <p:ext uri="{BB962C8B-B14F-4D97-AF65-F5344CB8AC3E}">
        <p14:creationId xmlns:p14="http://schemas.microsoft.com/office/powerpoint/2010/main" val="412754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bag</a:t>
            </a:r>
            <a:r>
              <a:rPr lang="en-US" dirty="0"/>
              <a:t> is an ADT that is </a:t>
            </a:r>
            <a:r>
              <a:rPr lang="en-US" dirty="0" err="1"/>
              <a:t>iterable</a:t>
            </a:r>
            <a:r>
              <a:rPr lang="en-US" dirty="0"/>
              <a:t> but otherwise only has one real operation</a:t>
            </a:r>
          </a:p>
          <a:p>
            <a:r>
              <a:rPr lang="en-US" b="1" dirty="0"/>
              <a:t>Add</a:t>
            </a:r>
          </a:p>
          <a:p>
            <a:pPr lvl="1"/>
            <a:r>
              <a:rPr lang="en-US" dirty="0"/>
              <a:t>Put an element in the bag</a:t>
            </a:r>
          </a:p>
          <a:p>
            <a:r>
              <a:rPr lang="en-US" dirty="0"/>
              <a:t>It's a collection of things in no particular order</a:t>
            </a:r>
          </a:p>
          <a:p>
            <a:r>
              <a:rPr lang="en-US" dirty="0"/>
              <a:t>A bag is also called a multiset</a:t>
            </a:r>
          </a:p>
          <a:p>
            <a:r>
              <a:rPr lang="en-US" dirty="0"/>
              <a:t>The book talks about bags partly because it's hard to imagine a simpler ADT</a:t>
            </a:r>
          </a:p>
        </p:txBody>
      </p:sp>
    </p:spTree>
    <p:extLst>
      <p:ext uri="{BB962C8B-B14F-4D97-AF65-F5344CB8AC3E}">
        <p14:creationId xmlns:p14="http://schemas.microsoft.com/office/powerpoint/2010/main" val="57200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list</a:t>
            </a:r>
            <a:r>
              <a:rPr lang="en-US" dirty="0"/>
              <a:t> ADT is not entirely standardized</a:t>
            </a:r>
          </a:p>
          <a:p>
            <a:pPr lvl="1"/>
            <a:r>
              <a:rPr lang="en-US" dirty="0"/>
              <a:t>Some lists allow insertion at the beginning, end, or at arbitrary locations</a:t>
            </a:r>
          </a:p>
          <a:p>
            <a:pPr lvl="1"/>
            <a:r>
              <a:rPr lang="en-US" dirty="0"/>
              <a:t>Some lists allow elements to be retrieved from an arbitrary location</a:t>
            </a:r>
          </a:p>
          <a:p>
            <a:r>
              <a:rPr lang="en-US" dirty="0"/>
              <a:t>Let's focus </a:t>
            </a:r>
            <a:r>
              <a:rPr lang="en-US"/>
              <a:t>on a </a:t>
            </a:r>
            <a:r>
              <a:rPr lang="en-US" dirty="0"/>
              <a:t>list that allows the following operations</a:t>
            </a:r>
          </a:p>
          <a:p>
            <a:r>
              <a:rPr lang="en-US" b="1" dirty="0"/>
              <a:t>Add</a:t>
            </a:r>
          </a:p>
          <a:p>
            <a:pPr lvl="1"/>
            <a:r>
              <a:rPr lang="en-US" dirty="0"/>
              <a:t>Insert element at the end of the list</a:t>
            </a:r>
          </a:p>
          <a:p>
            <a:r>
              <a:rPr lang="en-US" b="1" dirty="0"/>
              <a:t>Add at index</a:t>
            </a:r>
          </a:p>
          <a:p>
            <a:pPr lvl="1"/>
            <a:r>
              <a:rPr lang="en-US" dirty="0"/>
              <a:t>Insert element at an arbitrary location</a:t>
            </a:r>
          </a:p>
          <a:p>
            <a:r>
              <a:rPr lang="en-US" b="1" dirty="0"/>
              <a:t>Get</a:t>
            </a:r>
          </a:p>
          <a:p>
            <a:pPr lvl="1"/>
            <a:r>
              <a:rPr lang="en-US" dirty="0"/>
              <a:t>Retrieve element from arbitrary location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7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stack</a:t>
            </a:r>
            <a:r>
              <a:rPr lang="en-US" dirty="0"/>
              <a:t> is an ADT with three main operations</a:t>
            </a:r>
          </a:p>
          <a:p>
            <a:r>
              <a:rPr lang="en-US" b="1" dirty="0"/>
              <a:t>Push</a:t>
            </a:r>
          </a:p>
          <a:p>
            <a:pPr lvl="1"/>
            <a:r>
              <a:rPr lang="en-US" dirty="0"/>
              <a:t>Add an item to the top of the stack</a:t>
            </a:r>
          </a:p>
          <a:p>
            <a:r>
              <a:rPr lang="en-US" b="1" dirty="0"/>
              <a:t>Pop</a:t>
            </a:r>
          </a:p>
          <a:p>
            <a:pPr lvl="1"/>
            <a:r>
              <a:rPr lang="en-US" dirty="0"/>
              <a:t> Remove an item from the top of the stack</a:t>
            </a:r>
          </a:p>
          <a:p>
            <a:r>
              <a:rPr lang="en-US" b="1" dirty="0"/>
              <a:t>Top</a:t>
            </a:r>
          </a:p>
          <a:p>
            <a:pPr lvl="1"/>
            <a:r>
              <a:rPr lang="en-US" dirty="0"/>
              <a:t>Retrieve the item at the top of the stack</a:t>
            </a:r>
          </a:p>
          <a:p>
            <a:r>
              <a:rPr lang="en-US" dirty="0"/>
              <a:t>Stacks are often implemented with a dynamic array or a linked list</a:t>
            </a:r>
          </a:p>
        </p:txBody>
      </p:sp>
    </p:spTree>
    <p:extLst>
      <p:ext uri="{BB962C8B-B14F-4D97-AF65-F5344CB8AC3E}">
        <p14:creationId xmlns:p14="http://schemas.microsoft.com/office/powerpoint/2010/main" val="363465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Computing Big Oh</a:t>
            </a:r>
          </a:p>
          <a:p>
            <a:r>
              <a:rPr lang="en-US" dirty="0"/>
              <a:t>Logarithms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queue</a:t>
            </a:r>
            <a:r>
              <a:rPr lang="en-US" dirty="0"/>
              <a:t> is an ADT with three main operations</a:t>
            </a:r>
          </a:p>
          <a:p>
            <a:r>
              <a:rPr lang="en-US" b="1" dirty="0" err="1"/>
              <a:t>Enqueue</a:t>
            </a:r>
            <a:endParaRPr lang="en-US" b="1" dirty="0"/>
          </a:p>
          <a:p>
            <a:pPr lvl="1"/>
            <a:r>
              <a:rPr lang="en-US" dirty="0"/>
              <a:t>Add an item to the back of the queue</a:t>
            </a:r>
          </a:p>
          <a:p>
            <a:r>
              <a:rPr lang="en-US" b="1" dirty="0" err="1"/>
              <a:t>Dequeue</a:t>
            </a:r>
            <a:endParaRPr lang="en-US" b="1" dirty="0"/>
          </a:p>
          <a:p>
            <a:pPr lvl="1"/>
            <a:r>
              <a:rPr lang="en-US" dirty="0"/>
              <a:t> Remove an item from the front of the queue</a:t>
            </a:r>
          </a:p>
          <a:p>
            <a:r>
              <a:rPr lang="en-US" b="1" dirty="0"/>
              <a:t>Front</a:t>
            </a:r>
          </a:p>
          <a:p>
            <a:pPr lvl="1"/>
            <a:r>
              <a:rPr lang="en-US" dirty="0"/>
              <a:t>Retrieve the item at the front of the queue</a:t>
            </a:r>
          </a:p>
          <a:p>
            <a:r>
              <a:rPr lang="en-US" dirty="0"/>
              <a:t>Queues are also often implemented with a dynamic array or a linked list</a:t>
            </a:r>
          </a:p>
        </p:txBody>
      </p:sp>
    </p:spTree>
    <p:extLst>
      <p:ext uri="{BB962C8B-B14F-4D97-AF65-F5344CB8AC3E}">
        <p14:creationId xmlns:p14="http://schemas.microsoft.com/office/powerpoint/2010/main" val="5219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Implementation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50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We're not going to implement the bag ADT since it's very limited</a:t>
            </a:r>
          </a:p>
          <a:p>
            <a:r>
              <a:rPr lang="en-US" dirty="0"/>
              <a:t>Instead, we'll focus on the following methods from our list ADT (and a couple of other useful ones)</a:t>
            </a:r>
          </a:p>
          <a:p>
            <a:pPr lvl="1"/>
            <a:r>
              <a:rPr lang="en-US" dirty="0"/>
              <a:t>Constructor</a:t>
            </a:r>
          </a:p>
          <a:p>
            <a:pPr lvl="1"/>
            <a:r>
              <a:rPr lang="en-US" dirty="0"/>
              <a:t>Add: Insert element at the end of the list</a:t>
            </a:r>
          </a:p>
          <a:p>
            <a:pPr lvl="1"/>
            <a:r>
              <a:rPr lang="en-US" dirty="0"/>
              <a:t>Get: Retrieve element from arbitrary location</a:t>
            </a:r>
          </a:p>
          <a:p>
            <a:pPr lvl="1"/>
            <a:r>
              <a:rPr lang="en-US" dirty="0"/>
              <a:t>Size: Get the current number of elements stored</a:t>
            </a:r>
          </a:p>
          <a:p>
            <a:r>
              <a:rPr lang="en-US" dirty="0"/>
              <a:t>For now, we'll implement the list with a dynamic array that holds generic objects of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r>
              <a:rPr lang="en-US" dirty="0"/>
              <a:t>This is essentially what you've been doing for Assignment 1</a:t>
            </a:r>
          </a:p>
        </p:txBody>
      </p:sp>
    </p:spTree>
    <p:extLst>
      <p:ext uri="{BB962C8B-B14F-4D97-AF65-F5344CB8AC3E}">
        <p14:creationId xmlns:p14="http://schemas.microsoft.com/office/powerpoint/2010/main" val="320731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backed list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98992"/>
            <a:ext cx="10972800" cy="485420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&lt;E&gt; {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E[] array;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{}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public int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size() {}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add(E element) {}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 get(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index) {}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remove(Object o) {}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93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Implementation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92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 Implementation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21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Implementation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626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Implementation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297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B0CF0-102D-4624-89D8-C4BB837F0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implementation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EE19A-56AC-433E-9145-DDDC230DEA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73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24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  <a:p>
            <a:r>
              <a:rPr lang="en-US" dirty="0"/>
              <a:t>Keep reading section 1.3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B19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7DF754-E9C7-4545-B6E8-131804313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718" y="2138361"/>
            <a:ext cx="2533650" cy="25812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59B5E8-793A-4913-A072-FE3AD9D83822}"/>
              </a:ext>
            </a:extLst>
          </p:cNvPr>
          <p:cNvSpPr/>
          <p:nvPr/>
        </p:nvSpPr>
        <p:spPr>
          <a:xfrm>
            <a:off x="6676487" y="1059257"/>
            <a:ext cx="4238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SCAN the QR CODE to REGISTER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8A620-5219-4158-9C92-DB8B4E505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415" y="204787"/>
            <a:ext cx="5381625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70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section 1.3</a:t>
            </a:r>
          </a:p>
          <a:p>
            <a:r>
              <a:rPr lang="en-US" dirty="0"/>
              <a:t>Start on Assignment 2</a:t>
            </a:r>
          </a:p>
          <a:p>
            <a:pPr lvl="1"/>
            <a:r>
              <a:rPr lang="en-US" dirty="0"/>
              <a:t>Due Friday by midnight</a:t>
            </a:r>
          </a:p>
          <a:p>
            <a:r>
              <a:rPr lang="en-US" dirty="0"/>
              <a:t>Keep working on Project 1</a:t>
            </a:r>
          </a:p>
          <a:p>
            <a:pPr lvl="1"/>
            <a:r>
              <a:rPr lang="en-US" dirty="0"/>
              <a:t>Due Friday, </a:t>
            </a:r>
            <a:r>
              <a:rPr lang="en-US"/>
              <a:t>September 20 by </a:t>
            </a:r>
            <a:r>
              <a:rPr lang="en-US" dirty="0"/>
              <a:t>midnight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Bitmap Manipulator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</p:spTree>
    <p:extLst>
      <p:ext uri="{BB962C8B-B14F-4D97-AF65-F5344CB8AC3E}">
        <p14:creationId xmlns:p14="http://schemas.microsoft.com/office/powerpoint/2010/main" val="2592374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C35D5-249F-4F96-A474-987FCB3CA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D4122-40FB-4CDB-A88D-E277615952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1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Oh, Big Omega, Big Theta</a:t>
            </a:r>
          </a:p>
        </p:txBody>
      </p:sp>
    </p:spTree>
    <p:extLst>
      <p:ext uri="{BB962C8B-B14F-4D97-AF65-F5344CB8AC3E}">
        <p14:creationId xmlns:p14="http://schemas.microsoft.com/office/powerpoint/2010/main" val="203453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 of Big Oh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and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be two functions over integers</a:t>
            </a:r>
          </a:p>
          <a:p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and only if</a:t>
            </a:r>
          </a:p>
          <a:p>
            <a:pPr lvl="1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 err="1"/>
              <a:t>c</a:t>
            </a:r>
            <a:r>
              <a:rPr lang="en-US" dirty="0" err="1"/>
              <a:t>∙</a:t>
            </a:r>
            <a:r>
              <a:rPr lang="en-US" b="1" i="1" dirty="0" err="1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&gt;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for </a:t>
            </a:r>
            <a:r>
              <a:rPr lang="en-US" b="1" dirty="0"/>
              <a:t>some</a:t>
            </a:r>
            <a:r>
              <a:rPr lang="en-US" dirty="0"/>
              <a:t> positive real numbers </a:t>
            </a:r>
            <a:r>
              <a:rPr lang="en-US" b="1" i="1" dirty="0"/>
              <a:t>c</a:t>
            </a:r>
            <a:r>
              <a:rPr lang="en-US" dirty="0"/>
              <a:t> and </a:t>
            </a:r>
            <a:r>
              <a:rPr lang="en-US" b="1" i="1" dirty="0"/>
              <a:t>N</a:t>
            </a:r>
          </a:p>
          <a:p>
            <a:r>
              <a:rPr lang="en-US" dirty="0"/>
              <a:t>In other words, past some arbitrary point, with some arbitrary scaling factor,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always bigger</a:t>
            </a:r>
          </a:p>
        </p:txBody>
      </p:sp>
    </p:spTree>
    <p:extLst>
      <p:ext uri="{BB962C8B-B14F-4D97-AF65-F5344CB8AC3E}">
        <p14:creationId xmlns:p14="http://schemas.microsoft.com/office/powerpoint/2010/main" val="71244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All three are useful measures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</a:t>
            </a:r>
            <a:r>
              <a:rPr lang="en-US" i="1" dirty="0"/>
              <a:t> </a:t>
            </a:r>
            <a:r>
              <a:rPr lang="en-US" dirty="0"/>
              <a:t>establishes an upper bound</a:t>
            </a:r>
            <a:endParaRPr lang="en-US" i="1" dirty="0"/>
          </a:p>
          <a:p>
            <a:pPr lvl="1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there exist positive numbers </a:t>
            </a:r>
            <a:r>
              <a:rPr lang="en-US" b="1" i="1" dirty="0"/>
              <a:t>c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such that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/>
              <a:t>cg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≥ </a:t>
            </a:r>
            <a:r>
              <a:rPr lang="en-US" b="1" i="1" dirty="0"/>
              <a:t>N</a:t>
            </a:r>
          </a:p>
          <a:p>
            <a:r>
              <a:rPr lang="el-GR" b="1" dirty="0"/>
              <a:t>Ω</a:t>
            </a:r>
            <a:r>
              <a:rPr lang="en-US" i="1" dirty="0"/>
              <a:t> </a:t>
            </a:r>
            <a:r>
              <a:rPr lang="en-US" dirty="0"/>
              <a:t>establishes a lower bound</a:t>
            </a:r>
            <a:endParaRPr lang="en-US" i="1" dirty="0"/>
          </a:p>
          <a:p>
            <a:pPr lvl="1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b="1" dirty="0"/>
              <a:t>Ω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there exist positive numbers </a:t>
            </a:r>
            <a:r>
              <a:rPr lang="en-US" b="1" i="1" dirty="0"/>
              <a:t>c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such that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≥ </a:t>
            </a:r>
            <a:r>
              <a:rPr lang="en-US" b="1" i="1" dirty="0"/>
              <a:t>cg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≥ </a:t>
            </a:r>
            <a:r>
              <a:rPr lang="en-US" b="1" i="1" dirty="0"/>
              <a:t>N</a:t>
            </a:r>
          </a:p>
          <a:p>
            <a:r>
              <a:rPr lang="el-GR" b="1" dirty="0"/>
              <a:t>Θ</a:t>
            </a:r>
            <a:r>
              <a:rPr lang="en-US" i="1" dirty="0"/>
              <a:t> </a:t>
            </a:r>
            <a:r>
              <a:rPr lang="en-US" dirty="0"/>
              <a:t>establishes a tight bound</a:t>
            </a:r>
            <a:endParaRPr lang="en-US" i="1" dirty="0"/>
          </a:p>
          <a:p>
            <a:pPr lvl="1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b="1" dirty="0"/>
              <a:t>Θ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there exist positive numbers </a:t>
            </a:r>
            <a:r>
              <a:rPr lang="en-US" b="1" i="1" dirty="0"/>
              <a:t>c</a:t>
            </a:r>
            <a:r>
              <a:rPr lang="en-US" baseline="-25000" dirty="0"/>
              <a:t>1</a:t>
            </a:r>
            <a:r>
              <a:rPr lang="en-US" i="1" dirty="0"/>
              <a:t>,</a:t>
            </a:r>
            <a:r>
              <a:rPr lang="en-US" b="1" i="1" dirty="0"/>
              <a:t>c</a:t>
            </a:r>
            <a:r>
              <a:rPr lang="en-US" baseline="-25000" dirty="0"/>
              <a:t>2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such that </a:t>
            </a:r>
            <a:r>
              <a:rPr lang="en-US" b="1" i="1" dirty="0"/>
              <a:t>c</a:t>
            </a:r>
            <a:r>
              <a:rPr lang="en-US" baseline="-25000" dirty="0"/>
              <a:t>1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/>
              <a:t>c</a:t>
            </a:r>
            <a:r>
              <a:rPr lang="en-US" baseline="-25000" dirty="0"/>
              <a:t>2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≥ </a:t>
            </a:r>
            <a:r>
              <a:rPr lang="en-US" b="1" i="1" dirty="0"/>
              <a:t>N</a:t>
            </a:r>
          </a:p>
          <a:p>
            <a:pPr lvl="1"/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1458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1795</TotalTime>
  <Words>1058</Words>
  <Application>Microsoft Office PowerPoint</Application>
  <PresentationFormat>Widescreen</PresentationFormat>
  <Paragraphs>154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1</vt:lpstr>
      <vt:lpstr>Assignment 2</vt:lpstr>
      <vt:lpstr>Quiz Post Mortem</vt:lpstr>
      <vt:lpstr>Big Oh, Big Omega, Big Theta</vt:lpstr>
      <vt:lpstr>Formal definition of Big Oh</vt:lpstr>
      <vt:lpstr>All three are useful measures</vt:lpstr>
      <vt:lpstr>Complexity practice</vt:lpstr>
      <vt:lpstr>Mathematical approaches</vt:lpstr>
      <vt:lpstr>ADTs</vt:lpstr>
      <vt:lpstr>Types</vt:lpstr>
      <vt:lpstr>ADTs</vt:lpstr>
      <vt:lpstr>Interfaces</vt:lpstr>
      <vt:lpstr>List implementations</vt:lpstr>
      <vt:lpstr>Bags</vt:lpstr>
      <vt:lpstr>Lists</vt:lpstr>
      <vt:lpstr>Stacks</vt:lpstr>
      <vt:lpstr>Queues</vt:lpstr>
      <vt:lpstr>List Implementation</vt:lpstr>
      <vt:lpstr>List implementation</vt:lpstr>
      <vt:lpstr>Array backed list</vt:lpstr>
      <vt:lpstr>Constructor Implementation</vt:lpstr>
      <vt:lpstr>Size Implementation</vt:lpstr>
      <vt:lpstr>Get Implementation</vt:lpstr>
      <vt:lpstr>Add Implementation</vt:lpstr>
      <vt:lpstr>Remove implementation</vt:lpstr>
      <vt:lpstr>Upcoming</vt:lpstr>
      <vt:lpstr>Next time…</vt:lpstr>
      <vt:lpstr>PowerPoint Presentation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245</cp:revision>
  <dcterms:created xsi:type="dcterms:W3CDTF">2009-08-24T20:26:10Z</dcterms:created>
  <dcterms:modified xsi:type="dcterms:W3CDTF">2024-09-05T14:55:03Z</dcterms:modified>
</cp:coreProperties>
</file>